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313" r:id="rId2"/>
    <p:sldId id="309" r:id="rId3"/>
    <p:sldId id="260" r:id="rId4"/>
    <p:sldId id="258" r:id="rId5"/>
    <p:sldId id="312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28" r:id="rId14"/>
    <p:sldId id="323" r:id="rId15"/>
    <p:sldId id="320" r:id="rId16"/>
    <p:sldId id="321" r:id="rId17"/>
    <p:sldId id="332" r:id="rId18"/>
    <p:sldId id="333" r:id="rId19"/>
    <p:sldId id="322" r:id="rId20"/>
    <p:sldId id="324" r:id="rId21"/>
    <p:sldId id="325" r:id="rId22"/>
    <p:sldId id="326" r:id="rId23"/>
    <p:sldId id="330" r:id="rId24"/>
    <p:sldId id="331" r:id="rId25"/>
    <p:sldId id="288" r:id="rId26"/>
  </p:sldIdLst>
  <p:sldSz cx="9144000" cy="5143500" type="screen16x9"/>
  <p:notesSz cx="6858000" cy="9144000"/>
  <p:embeddedFontLst>
    <p:embeddedFont>
      <p:font typeface="Fira Sans Extra Condensed Mediu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0771"/>
  </p:normalViewPr>
  <p:slideViewPr>
    <p:cSldViewPr snapToGrid="0">
      <p:cViewPr varScale="1">
        <p:scale>
          <a:sx n="139" d="100"/>
          <a:sy n="139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36646000"/>
        <c:axId val="-1036642736"/>
      </c:barChart>
      <c:catAx>
        <c:axId val="-103664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42736"/>
        <c:crosses val="autoZero"/>
        <c:auto val="1"/>
        <c:lblAlgn val="ctr"/>
        <c:lblOffset val="100"/>
        <c:noMultiLvlLbl val="0"/>
      </c:catAx>
      <c:valAx>
        <c:axId val="-103664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4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1036641648"/>
        <c:axId val="-1036638384"/>
      </c:barChart>
      <c:catAx>
        <c:axId val="-103664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38384"/>
        <c:crosses val="autoZero"/>
        <c:auto val="1"/>
        <c:lblAlgn val="ctr"/>
        <c:lblOffset val="100"/>
        <c:noMultiLvlLbl val="0"/>
      </c:catAx>
      <c:valAx>
        <c:axId val="-103663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4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-1036653616"/>
        <c:axId val="-1036653072"/>
      </c:barChart>
      <c:catAx>
        <c:axId val="-103665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53072"/>
        <c:crosses val="autoZero"/>
        <c:auto val="1"/>
        <c:lblAlgn val="ctr"/>
        <c:lblOffset val="100"/>
        <c:noMultiLvlLbl val="0"/>
      </c:catAx>
      <c:valAx>
        <c:axId val="-10366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665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solidFill>
                  <a:schemeClr val="tx2">
                    <a:lumMod val="90000"/>
                  </a:schemeClr>
                </a:solidFill>
              </a:rPr>
              <a:t>Nhận diện cảm xúc của sinh viên dựa trên biểu cảm khuôn mặt trong giáo dục trực tuyến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=""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=""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latin typeface="+mj-lt"/>
              </a:rPr>
              <a:t>HỘI NGHỊ CÁN BỘ NGHIÊN CỨU KHOA HỌC</a:t>
            </a:r>
            <a:endParaRPr lang="en-US" sz="20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/>
              <a:t>NHẬN DIỆN CẢM XÚC CỦA SINH VIÊN </a:t>
            </a:r>
          </a:p>
          <a:p>
            <a:pPr algn="ctr">
              <a:lnSpc>
                <a:spcPct val="120000"/>
              </a:lnSpc>
            </a:pPr>
            <a:r>
              <a:rPr lang="en-US" sz="2800" b="1" dirty="0"/>
              <a:t>DỰA TRÊN BIỂU CẢM KHUÔN MẶT 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10-2021</a:t>
            </a: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dụng dựa trê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512</a:t>
            </a:r>
            <a:endParaRPr lang="en-US" sz="1050" dirty="0"/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2048</a:t>
            </a:r>
            <a:endParaRPr lang="en-US" sz="1050" dirty="0"/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24</a:t>
            </a:r>
            <a:endParaRPr lang="en-US" sz="1050" dirty="0"/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256</a:t>
            </a:r>
            <a:endParaRPr lang="en-US" sz="1050" dirty="0"/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5</a:t>
            </a:r>
            <a:endParaRPr lang="en-US" sz="1050" dirty="0"/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</a:t>
            </a:r>
            <a:endParaRPr lang="en-US" sz="1050" dirty="0"/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6</a:t>
            </a:r>
            <a:endParaRPr lang="en-US" sz="1050" dirty="0"/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</a:t>
            </a:r>
            <a:r>
              <a:rPr lang="en-US" sz="1050" dirty="0" smtClean="0"/>
              <a:t>7</a:t>
            </a:r>
            <a:endParaRPr lang="en-US" sz="1050" dirty="0"/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6</a:t>
            </a:r>
            <a:endParaRPr lang="en-US" sz="1050" dirty="0"/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2</a:t>
            </a:r>
            <a:endParaRPr lang="en-US" sz="1050" dirty="0"/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3</a:t>
            </a:r>
            <a:endParaRPr lang="en-US" sz="1050" dirty="0"/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</a:t>
            </a:r>
            <a:r>
              <a:rPr lang="en-US" sz="1050" dirty="0" smtClean="0"/>
              <a:t>4</a:t>
            </a:r>
            <a:endParaRPr lang="en-US" sz="1050" dirty="0"/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</a:t>
            </a:r>
            <a:r>
              <a:rPr lang="en-US" sz="1050" dirty="0" smtClean="0"/>
              <a:t>connected3 </a:t>
            </a:r>
            <a:r>
              <a:rPr lang="en-US" sz="1050" dirty="0"/>
              <a:t>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128</a:t>
            </a:r>
            <a:endParaRPr lang="en-US" sz="1050" dirty="0"/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smtClean="0"/>
              <a:t>FER2013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7207"/>
              </p:ext>
            </p:extLst>
          </p:nvPr>
        </p:nvGraphicFramePr>
        <p:xfrm>
          <a:off x="1082997" y="3129699"/>
          <a:ext cx="7204392" cy="98274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13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532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808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00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011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55162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Tổng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huấn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luyện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thử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Kích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thước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thái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FER2013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32298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28709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3589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48x48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85072"/>
              </p:ext>
            </p:extLst>
          </p:nvPr>
        </p:nvGraphicFramePr>
        <p:xfrm>
          <a:off x="681180" y="2992453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50652"/>
              </p:ext>
            </p:extLst>
          </p:nvPr>
        </p:nvGraphicFramePr>
        <p:xfrm>
          <a:off x="886120" y="2439875"/>
          <a:ext cx="7758258" cy="140404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6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23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64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41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316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723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5303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56,76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FER2013: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7316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chính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khuôn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mặt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tác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trong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thời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gian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24639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15" y="2041285"/>
            <a:ext cx="2179955" cy="16402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29" y="2041285"/>
            <a:ext cx="2179955" cy="16294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4" y="2041285"/>
            <a:ext cx="2201757" cy="16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62620"/>
            <a:ext cx="7316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chính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khuôn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mặt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tác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trong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thời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gian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495697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hãi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Buồn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giận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63" y="2034299"/>
            <a:ext cx="2182193" cy="164719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93" y="2034299"/>
            <a:ext cx="2155476" cy="1647191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75" y="2041175"/>
            <a:ext cx="2167495" cy="16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CNTT”: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3219422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457845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1735" y="1598908"/>
            <a:ext cx="42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mạng</a:t>
            </a:r>
            <a:r>
              <a:rPr lang="en-US" i="1" dirty="0"/>
              <a:t> </a:t>
            </a:r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chập</a:t>
            </a:r>
            <a:r>
              <a:rPr lang="en-US" i="1" dirty="0"/>
              <a:t> CNN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735" y="22658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Network (CNN)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endParaRPr lang="en-US" sz="18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876" y="1568485"/>
            <a:ext cx="3733869" cy="16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1170</Words>
  <Application>Microsoft Office PowerPoint</Application>
  <PresentationFormat>On-screen Show (16:9)</PresentationFormat>
  <Paragraphs>210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Oswald</vt:lpstr>
      <vt:lpstr>Fira Sans Extra Condensed Mediu</vt:lpstr>
      <vt:lpstr>Arial</vt:lpstr>
      <vt:lpstr>Montserrat</vt:lpstr>
      <vt:lpstr>Wingdings</vt:lpstr>
      <vt:lpstr>Calibri</vt:lpstr>
      <vt:lpstr>Fira Sans Extra Condensed Medium</vt:lpstr>
      <vt:lpstr>Arial(body)</vt:lpstr>
      <vt:lpstr>Times New Roman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THỰC NGHIỆM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120</cp:revision>
  <dcterms:modified xsi:type="dcterms:W3CDTF">2022-02-19T04:24:43Z</dcterms:modified>
</cp:coreProperties>
</file>